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315" r:id="rId3"/>
    <p:sldId id="258" r:id="rId4"/>
    <p:sldId id="257" r:id="rId5"/>
    <p:sldId id="269" r:id="rId6"/>
    <p:sldId id="316" r:id="rId7"/>
    <p:sldId id="314" r:id="rId8"/>
    <p:sldId id="317" r:id="rId9"/>
    <p:sldId id="272" r:id="rId10"/>
    <p:sldId id="273" r:id="rId11"/>
    <p:sldId id="262" r:id="rId12"/>
    <p:sldId id="318" r:id="rId13"/>
    <p:sldId id="259" r:id="rId14"/>
    <p:sldId id="260" r:id="rId15"/>
    <p:sldId id="281" r:id="rId16"/>
    <p:sldId id="285" r:id="rId17"/>
    <p:sldId id="286" r:id="rId18"/>
    <p:sldId id="287" r:id="rId19"/>
    <p:sldId id="282" r:id="rId20"/>
    <p:sldId id="319" r:id="rId21"/>
    <p:sldId id="288" r:id="rId22"/>
    <p:sldId id="320" r:id="rId23"/>
    <p:sldId id="268" r:id="rId24"/>
    <p:sldId id="304" r:id="rId25"/>
    <p:sldId id="305" r:id="rId26"/>
    <p:sldId id="308" r:id="rId27"/>
    <p:sldId id="321" r:id="rId28"/>
    <p:sldId id="323" r:id="rId29"/>
    <p:sldId id="313" r:id="rId30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1502" autoAdjust="0"/>
  </p:normalViewPr>
  <p:slideViewPr>
    <p:cSldViewPr snapToGrid="0" showGuides="1">
      <p:cViewPr varScale="1">
        <p:scale>
          <a:sx n="101" d="100"/>
          <a:sy n="101" d="100"/>
        </p:scale>
        <p:origin x="168" y="43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49D3F-8905-476A-A99F-2BB0C8711D5D}" type="datetimeFigureOut">
              <a:rPr kumimoji="1" lang="ja-JP" altLang="en-US" smtClean="0"/>
              <a:t>2019/8/29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6FED0-FBA1-4E96-B5E4-FD61C12523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5485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QGIS</a:t>
            </a:r>
            <a:r>
              <a:rPr kumimoji="1" lang="ja-JP" altLang="en-US" dirty="0"/>
              <a:t>をダウンロードすると一緒に</a:t>
            </a:r>
            <a:r>
              <a:rPr kumimoji="1" lang="en-US" altLang="ja-JP" dirty="0"/>
              <a:t>GRASS6.4</a:t>
            </a:r>
            <a:r>
              <a:rPr kumimoji="1" lang="ja-JP" altLang="en-US" dirty="0"/>
              <a:t>もダウンロードされる。今回はそれとは別に</a:t>
            </a:r>
            <a:r>
              <a:rPr kumimoji="1" lang="en-US" altLang="ja-JP" dirty="0"/>
              <a:t>GRASS7</a:t>
            </a:r>
            <a:r>
              <a:rPr kumimoji="1" lang="ja-JP" altLang="en-US" dirty="0"/>
              <a:t>をダウンロードする。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6FED0-FBA1-4E96-B5E4-FD61C12523D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7193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2019/8/29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2019/8/29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2019/8/29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2019/8/29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2019/8/29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2019/8/29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2019/8/29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2019/8/29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2019/8/29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2019/8/29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2019/8/29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rass.osgeo.org/" TargetMode="External"/><Relationship Id="rId2" Type="http://schemas.openxmlformats.org/officeDocument/2006/relationships/hyperlink" Target="http://foss4g.kii.gscc.osaka-cu.ac.jp/moodle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rass.osgeo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454202" y="2468272"/>
            <a:ext cx="62616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GRASS</a:t>
            </a:r>
            <a:r>
              <a:rPr kumimoji="1" lang="ja-JP" altLang="en-US" sz="4000" dirty="0"/>
              <a:t>ビギナーズマニュアル</a:t>
            </a:r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/>
          <p:cNvSpPr txBox="1"/>
          <p:nvPr/>
        </p:nvSpPr>
        <p:spPr>
          <a:xfrm>
            <a:off x="2798544" y="162518"/>
            <a:ext cx="4035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以下のように、新規マップセットが出力される</a:t>
            </a:r>
            <a:endParaRPr kumimoji="1" lang="en-US" altLang="ja-JP" sz="1600" b="1" dirty="0"/>
          </a:p>
        </p:txBody>
      </p:sp>
      <p:pic>
        <p:nvPicPr>
          <p:cNvPr id="2" name="図 1">
            <a:extLst>
              <a:ext uri="{FF2B5EF4-FFF2-40B4-BE49-F238E27FC236}">
                <a16:creationId xmlns="" xmlns:a16="http://schemas.microsoft.com/office/drawing/2014/main" id="{5CD465E9-E7C8-4D65-A158-257EE90C3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30" y="714044"/>
            <a:ext cx="7767587" cy="476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42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="" xmlns:a16="http://schemas.microsoft.com/office/drawing/2014/main" id="{D286EE21-AFAB-4C53-AA47-30F22AAB3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3" y="155312"/>
            <a:ext cx="5006715" cy="496672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="" xmlns:a16="http://schemas.microsoft.com/office/drawing/2014/main" id="{BBEF2109-FDAE-4C54-86A7-1E9DF20C0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370" y="684462"/>
            <a:ext cx="4248280" cy="1833885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="" xmlns:a16="http://schemas.microsoft.com/office/drawing/2014/main" id="{8BE7D775-6E5A-4C47-8EBD-0503EF292628}"/>
              </a:ext>
            </a:extLst>
          </p:cNvPr>
          <p:cNvSpPr txBox="1"/>
          <p:nvPr/>
        </p:nvSpPr>
        <p:spPr>
          <a:xfrm>
            <a:off x="385127" y="5122037"/>
            <a:ext cx="8549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/>
              <a:t>ロケーションを作成すると」、マップセットのウィンドウが表示されるため、新規マップセットの名前を入力する。ウィンドウが表示されない場合は、</a:t>
            </a:r>
            <a:r>
              <a:rPr kumimoji="1" lang="en-US" altLang="ja-JP" sz="1600" b="1" dirty="0"/>
              <a:t>3.Select GRASS </a:t>
            </a:r>
            <a:r>
              <a:rPr kumimoji="1" lang="en-US" altLang="ja-JP" sz="1600" b="1" dirty="0" err="1"/>
              <a:t>Mapset</a:t>
            </a:r>
            <a:r>
              <a:rPr kumimoji="1" lang="ja-JP" altLang="en-US" sz="1600" b="1" dirty="0"/>
              <a:t>から</a:t>
            </a:r>
            <a:r>
              <a:rPr kumimoji="1" lang="en-US" altLang="ja-JP" sz="1600" b="1" dirty="0"/>
              <a:t>New</a:t>
            </a:r>
            <a:r>
              <a:rPr kumimoji="1" lang="ja-JP" altLang="en-US" sz="1600" b="1" dirty="0"/>
              <a:t>をクリックする。</a:t>
            </a:r>
            <a:endParaRPr kumimoji="1" lang="en-US" altLang="ja-JP" sz="1600" b="1" dirty="0"/>
          </a:p>
        </p:txBody>
      </p:sp>
    </p:spTree>
    <p:extLst>
      <p:ext uri="{BB962C8B-B14F-4D97-AF65-F5344CB8AC3E}">
        <p14:creationId xmlns:p14="http://schemas.microsoft.com/office/powerpoint/2010/main" val="1121873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C57448F3-D18A-45A5-B08B-B66F092699A3}"/>
              </a:ext>
            </a:extLst>
          </p:cNvPr>
          <p:cNvSpPr txBox="1"/>
          <p:nvPr/>
        </p:nvSpPr>
        <p:spPr>
          <a:xfrm>
            <a:off x="628649" y="5201856"/>
            <a:ext cx="7886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2. Select GRASS Location</a:t>
            </a:r>
            <a:r>
              <a:rPr lang="ja-JP" altLang="en-US" sz="1400" dirty="0"/>
              <a:t>で先ほど出力したロケーションを選択し、</a:t>
            </a:r>
            <a:r>
              <a:rPr lang="en-US" altLang="ja-JP" sz="1400" dirty="0"/>
              <a:t>3.Select GRASS </a:t>
            </a:r>
            <a:r>
              <a:rPr lang="en-US" altLang="ja-JP" sz="1400" dirty="0" err="1"/>
              <a:t>Mapset</a:t>
            </a:r>
            <a:r>
              <a:rPr lang="ja-JP" altLang="en-US" sz="1400" dirty="0"/>
              <a:t>で先ほどのマップセットを選択し、</a:t>
            </a:r>
            <a:r>
              <a:rPr lang="en-US" altLang="ja-JP" sz="1400" dirty="0"/>
              <a:t>`Start GRASS session`</a:t>
            </a:r>
            <a:r>
              <a:rPr lang="ja-JP" altLang="en-US" sz="1400" dirty="0"/>
              <a:t>を実行する。</a:t>
            </a:r>
            <a:endParaRPr lang="en-US" altLang="ja-JP" sz="1400" dirty="0"/>
          </a:p>
        </p:txBody>
      </p:sp>
      <p:sp>
        <p:nvSpPr>
          <p:cNvPr id="4" name="タイトル 1">
            <a:extLst>
              <a:ext uri="{FF2B5EF4-FFF2-40B4-BE49-F238E27FC236}">
                <a16:creationId xmlns="" xmlns:a16="http://schemas.microsoft.com/office/drawing/2014/main" id="{5FC28804-4B13-403D-871F-8B98952C7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マップセットを表示する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="" xmlns:a16="http://schemas.microsoft.com/office/drawing/2014/main" id="{49B0D35A-88B9-4207-92BE-081B9470B9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6" y="663045"/>
            <a:ext cx="6930625" cy="458351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="" xmlns:a16="http://schemas.microsoft.com/office/drawing/2014/main" id="{9591CE0A-7062-4EC4-8E0F-B61684338F10}"/>
              </a:ext>
            </a:extLst>
          </p:cNvPr>
          <p:cNvSpPr/>
          <p:nvPr/>
        </p:nvSpPr>
        <p:spPr>
          <a:xfrm>
            <a:off x="1184223" y="3057993"/>
            <a:ext cx="2683239" cy="179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="" xmlns:a16="http://schemas.microsoft.com/office/drawing/2014/main" id="{4B24BA55-4533-4A23-BDDC-8F3657D9784A}"/>
              </a:ext>
            </a:extLst>
          </p:cNvPr>
          <p:cNvSpPr/>
          <p:nvPr/>
        </p:nvSpPr>
        <p:spPr>
          <a:xfrm>
            <a:off x="4646951" y="3035508"/>
            <a:ext cx="2615783" cy="179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="" xmlns:a16="http://schemas.microsoft.com/office/drawing/2014/main" id="{040B230B-4744-4FBE-AFA9-2CC1B613D581}"/>
              </a:ext>
            </a:extLst>
          </p:cNvPr>
          <p:cNvSpPr/>
          <p:nvPr/>
        </p:nvSpPr>
        <p:spPr>
          <a:xfrm>
            <a:off x="3264107" y="5021974"/>
            <a:ext cx="1307894" cy="179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="" xmlns:a16="http://schemas.microsoft.com/office/drawing/2014/main" id="{C177C8B9-F25F-4A0B-B4BA-1668F629C28F}"/>
              </a:ext>
            </a:extLst>
          </p:cNvPr>
          <p:cNvCxnSpPr>
            <a:stCxn id="6" idx="3"/>
          </p:cNvCxnSpPr>
          <p:nvPr/>
        </p:nvCxnSpPr>
        <p:spPr>
          <a:xfrm>
            <a:off x="3867462" y="3147934"/>
            <a:ext cx="592112" cy="74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="" xmlns:a16="http://schemas.microsoft.com/office/drawing/2014/main" id="{04B392AC-EFF9-46CF-B131-9EC6D04E7449}"/>
              </a:ext>
            </a:extLst>
          </p:cNvPr>
          <p:cNvCxnSpPr/>
          <p:nvPr/>
        </p:nvCxnSpPr>
        <p:spPr>
          <a:xfrm flipH="1">
            <a:off x="4426087" y="3237875"/>
            <a:ext cx="1517513" cy="16639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662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="" xmlns:a16="http://schemas.microsoft.com/office/drawing/2014/main" id="{2CD8619B-695F-40E1-AD63-3C11BA87E6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23" y="846455"/>
            <a:ext cx="9053554" cy="401736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画面説明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5224" y="846455"/>
            <a:ext cx="3589892" cy="401736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3635115" y="846455"/>
            <a:ext cx="5463662" cy="401736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4381" y="2222591"/>
            <a:ext cx="2511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B050"/>
                </a:solidFill>
              </a:rPr>
              <a:t>レイヤが表示される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162560" y="2231206"/>
            <a:ext cx="2688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</a:rPr>
              <a:t>地図が表示される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60968" y="2676681"/>
            <a:ext cx="2269185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レイヤの順序の変更、プロパティの表示、属性テーブルの確認などができる。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71043" y="2784722"/>
            <a:ext cx="2591806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表示された地図の拡大・縮小、移動、３Ｄ表示などができる。</a:t>
            </a:r>
          </a:p>
        </p:txBody>
      </p:sp>
    </p:spTree>
    <p:extLst>
      <p:ext uri="{BB962C8B-B14F-4D97-AF65-F5344CB8AC3E}">
        <p14:creationId xmlns:p14="http://schemas.microsoft.com/office/powerpoint/2010/main" val="3883862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="" xmlns:a16="http://schemas.microsoft.com/office/drawing/2014/main" id="{0F023E48-B3BC-4420-AD8C-8C72557D4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14" y="1774092"/>
            <a:ext cx="8980186" cy="240203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機能</a:t>
            </a:r>
            <a:r>
              <a:rPr kumimoji="1" lang="ja-JP" altLang="en-US" sz="3200" b="1" dirty="0">
                <a:solidFill>
                  <a:srgbClr val="0070C0"/>
                </a:solidFill>
              </a:rPr>
              <a:t>説明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09332" y="2890266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51368" y="2890266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②</a:t>
            </a:r>
            <a:endParaRPr kumimoji="1" lang="ja-JP" altLang="en-US" sz="1800" b="1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23218" y="2890266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③</a:t>
            </a:r>
            <a:endParaRPr kumimoji="1" lang="ja-JP" altLang="en-US" sz="18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912881" y="2890266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④</a:t>
            </a:r>
            <a:endParaRPr kumimoji="1" lang="ja-JP" altLang="en-US" sz="1800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4401" y="4008265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⑤</a:t>
            </a:r>
            <a:endParaRPr kumimoji="1" lang="ja-JP" altLang="en-US" sz="1800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251368" y="4008265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⑥</a:t>
            </a:r>
            <a:endParaRPr kumimoji="1" lang="ja-JP" altLang="en-US" sz="18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88560" y="402374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⑦</a:t>
            </a:r>
            <a:endParaRPr kumimoji="1" lang="ja-JP" altLang="en-US" sz="18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47075" y="402374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⑧</a:t>
            </a:r>
            <a:endParaRPr kumimoji="1" lang="ja-JP" altLang="en-US" sz="1800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095784" y="4003958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⑨</a:t>
            </a:r>
            <a:endParaRPr lang="en-US" altLang="ja-JP" sz="1800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74938" y="807083"/>
            <a:ext cx="779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①新規マップ表示　②新規ワークスペース作成　③ワークスペースの読み込みと書き出し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97244" y="1289675"/>
            <a:ext cx="87495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　④マップセット内のデータ読み込み（④の右側のボタンは読み込むデータの形式によって選択する）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394489" y="4374554"/>
            <a:ext cx="86533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　⑤データの編集　⑥属性テーブルの表示　⑦データのインポート　⑧ラスタ計算機　⑨幾何補正</a:t>
            </a:r>
          </a:p>
        </p:txBody>
      </p:sp>
    </p:spTree>
    <p:extLst>
      <p:ext uri="{BB962C8B-B14F-4D97-AF65-F5344CB8AC3E}">
        <p14:creationId xmlns:p14="http://schemas.microsoft.com/office/powerpoint/2010/main" val="4126423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="" xmlns:a16="http://schemas.microsoft.com/office/drawing/2014/main" id="{5AB8E825-6575-4DDF-A343-6B54345980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572" y="728944"/>
            <a:ext cx="3490830" cy="4257112"/>
          </a:xfrm>
          <a:prstGeom prst="rect">
            <a:avLst/>
          </a:prstGeom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</a:rPr>
              <a:t>機能説明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0" y="5015925"/>
            <a:ext cx="4725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ファイル：</a:t>
            </a:r>
            <a:endParaRPr kumimoji="1" lang="en-US" altLang="ja-JP" sz="1600" b="1" dirty="0"/>
          </a:p>
          <a:p>
            <a:r>
              <a:rPr kumimoji="1" lang="ja-JP" altLang="en-US" sz="1600" b="1" dirty="0"/>
              <a:t>ワークスペース、データのインポートエクスポートなど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217645" y="5015924"/>
            <a:ext cx="3706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設定</a:t>
            </a:r>
            <a:r>
              <a:rPr kumimoji="1" lang="ja-JP" altLang="en-US" sz="1600" b="1" dirty="0"/>
              <a:t>：</a:t>
            </a:r>
            <a:endParaRPr kumimoji="1" lang="en-US" altLang="ja-JP" sz="1600" b="1" dirty="0"/>
          </a:p>
          <a:p>
            <a:r>
              <a:rPr kumimoji="1" lang="ja-JP" altLang="en-US" sz="1600" b="1" dirty="0"/>
              <a:t>ロケーション、</a:t>
            </a:r>
            <a:r>
              <a:rPr lang="ja-JP" altLang="en-US" sz="1600" b="1" dirty="0"/>
              <a:t>作業環境</a:t>
            </a:r>
            <a:r>
              <a:rPr kumimoji="1" lang="ja-JP" altLang="en-US" sz="1600" b="1" dirty="0"/>
              <a:t>の設定など</a:t>
            </a:r>
          </a:p>
        </p:txBody>
      </p:sp>
      <p:pic>
        <p:nvPicPr>
          <p:cNvPr id="3" name="図 2">
            <a:extLst>
              <a:ext uri="{FF2B5EF4-FFF2-40B4-BE49-F238E27FC236}">
                <a16:creationId xmlns="" xmlns:a16="http://schemas.microsoft.com/office/drawing/2014/main" id="{AF31E9F1-5204-4EE5-8269-EB9EF84824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6157" y="996846"/>
            <a:ext cx="3490830" cy="296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64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/>
          <p:cNvSpPr txBox="1"/>
          <p:nvPr/>
        </p:nvSpPr>
        <p:spPr>
          <a:xfrm>
            <a:off x="139700" y="5015923"/>
            <a:ext cx="3478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ラスター</a:t>
            </a:r>
            <a:r>
              <a:rPr kumimoji="1" lang="ja-JP" altLang="en-US" sz="1600" b="1" dirty="0"/>
              <a:t>：</a:t>
            </a:r>
            <a:endParaRPr kumimoji="1" lang="en-US" altLang="ja-JP" sz="1600" b="1" dirty="0"/>
          </a:p>
          <a:p>
            <a:r>
              <a:rPr lang="ja-JP" altLang="en-US" sz="1600" b="1" dirty="0"/>
              <a:t>ラスタ処理（地形解析、水文解析など）</a:t>
            </a:r>
            <a:endParaRPr kumimoji="1" lang="en-US" altLang="ja-JP" sz="16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514415" y="5015924"/>
            <a:ext cx="3969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ベクトル</a:t>
            </a:r>
            <a:r>
              <a:rPr kumimoji="1" lang="ja-JP" altLang="en-US" sz="1600" b="1" dirty="0"/>
              <a:t>：</a:t>
            </a:r>
            <a:endParaRPr kumimoji="1" lang="en-US" altLang="ja-JP" sz="1600" b="1" dirty="0"/>
          </a:p>
          <a:p>
            <a:r>
              <a:rPr lang="ja-JP" altLang="en-US" sz="1600" b="1" dirty="0"/>
              <a:t>ベクタ処理（バッファ、ネットワーク分析など）</a:t>
            </a:r>
            <a:endParaRPr kumimoji="1" lang="en-US" altLang="ja-JP" sz="1600" b="1" dirty="0"/>
          </a:p>
        </p:txBody>
      </p:sp>
      <p:pic>
        <p:nvPicPr>
          <p:cNvPr id="2" name="図 1">
            <a:extLst>
              <a:ext uri="{FF2B5EF4-FFF2-40B4-BE49-F238E27FC236}">
                <a16:creationId xmlns="" xmlns:a16="http://schemas.microsoft.com/office/drawing/2014/main" id="{7C900EB4-5412-4B4C-8D43-F8D4035BFC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780" y="0"/>
            <a:ext cx="2700046" cy="504052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="" xmlns:a16="http://schemas.microsoft.com/office/drawing/2014/main" id="{1E434778-34C1-45AE-9383-93B1318416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5012" y="-4674"/>
            <a:ext cx="2988162" cy="502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86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520700" y="4876225"/>
            <a:ext cx="3502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画像：</a:t>
            </a:r>
            <a:endParaRPr kumimoji="1" lang="en-US" altLang="ja-JP" sz="1600" b="1" dirty="0"/>
          </a:p>
          <a:p>
            <a:r>
              <a:rPr lang="ja-JP" altLang="en-US" sz="1600" b="1" dirty="0"/>
              <a:t>画像の処理（色分けやＲＧＢ合成など）</a:t>
            </a:r>
            <a:endParaRPr kumimoji="1" lang="en-US" altLang="ja-JP" sz="16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87509" y="4876225"/>
            <a:ext cx="3220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/>
              <a:t>3D raster</a:t>
            </a:r>
            <a:r>
              <a:rPr kumimoji="1" lang="ja-JP" altLang="en-US" sz="1600" b="1" dirty="0"/>
              <a:t>：</a:t>
            </a:r>
            <a:endParaRPr lang="en-US" altLang="ja-JP" sz="1600" b="1" dirty="0"/>
          </a:p>
          <a:p>
            <a:r>
              <a:rPr kumimoji="1" lang="en-US" altLang="ja-JP" sz="1600" b="1" dirty="0"/>
              <a:t>3D</a:t>
            </a:r>
            <a:r>
              <a:rPr lang="ja-JP" altLang="en-US" sz="1600" b="1" dirty="0"/>
              <a:t>表示に関する処理（断面図など）</a:t>
            </a:r>
            <a:endParaRPr kumimoji="1" lang="en-US" altLang="ja-JP" sz="1600" b="1" dirty="0"/>
          </a:p>
        </p:txBody>
      </p:sp>
      <p:pic>
        <p:nvPicPr>
          <p:cNvPr id="2" name="図 1">
            <a:extLst>
              <a:ext uri="{FF2B5EF4-FFF2-40B4-BE49-F238E27FC236}">
                <a16:creationId xmlns="" xmlns:a16="http://schemas.microsoft.com/office/drawing/2014/main" id="{B99F9DC9-459E-4626-9C95-9974B6A59F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907" y="321455"/>
            <a:ext cx="3502881" cy="445954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="" xmlns:a16="http://schemas.microsoft.com/office/drawing/2014/main" id="{D0689D9E-BCF0-4AF9-9A5E-5939010488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6444" y="321455"/>
            <a:ext cx="3502881" cy="305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14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="" xmlns:a16="http://schemas.microsoft.com/office/drawing/2014/main" id="{732C72F6-AA1F-438C-85D1-295A9E313A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7"/>
          <a:stretch/>
        </p:blipFill>
        <p:spPr>
          <a:xfrm>
            <a:off x="58604" y="613116"/>
            <a:ext cx="4191107" cy="4460276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-18970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</a:rPr>
              <a:t>コマンドコンソールとモジュールツリー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30574" y="5073393"/>
            <a:ext cx="367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b="1" dirty="0"/>
              <a:t>コマンドコンソール：</a:t>
            </a:r>
            <a:endParaRPr kumimoji="1" lang="en-US" altLang="ja-JP" sz="1200" b="1" dirty="0"/>
          </a:p>
          <a:p>
            <a:r>
              <a:rPr kumimoji="1" lang="ja-JP" altLang="en-US" sz="1200" b="1" dirty="0"/>
              <a:t>赤枠内にコマンドを入力すると実行される。</a:t>
            </a:r>
            <a:endParaRPr kumimoji="1" lang="en-US" altLang="ja-JP" sz="1200" b="1" dirty="0"/>
          </a:p>
          <a:p>
            <a:r>
              <a:rPr kumimoji="1" lang="ja-JP" altLang="en-US" sz="1200" b="1" dirty="0"/>
              <a:t>入力途中で、該当するコマンドを先読みする。</a:t>
            </a:r>
            <a:endParaRPr kumimoji="1" lang="en-US" altLang="ja-JP" sz="12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16848" y="5073392"/>
            <a:ext cx="343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b="1" dirty="0"/>
              <a:t>モジュールツリー：</a:t>
            </a:r>
            <a:endParaRPr kumimoji="1" lang="en-US" altLang="ja-JP" sz="1200" b="1" dirty="0"/>
          </a:p>
          <a:p>
            <a:r>
              <a:rPr kumimoji="1" lang="ja-JP" altLang="en-US" sz="1200" b="1" dirty="0"/>
              <a:t>赤枠内のツリーから、処理を選択する。</a:t>
            </a:r>
            <a:endParaRPr kumimoji="1" lang="en-US" altLang="ja-JP" sz="1200" b="1" dirty="0"/>
          </a:p>
          <a:p>
            <a:r>
              <a:rPr lang="en-US" altLang="ja-JP" sz="1200" b="1" dirty="0"/>
              <a:t>+</a:t>
            </a:r>
            <a:r>
              <a:rPr lang="ja-JP" altLang="en-US" sz="1200" b="1" dirty="0"/>
              <a:t>ボタンをおすと処理が表示される。</a:t>
            </a:r>
            <a:endParaRPr kumimoji="1" lang="en-US" altLang="ja-JP" sz="1200" b="1" dirty="0"/>
          </a:p>
        </p:txBody>
      </p:sp>
      <p:sp>
        <p:nvSpPr>
          <p:cNvPr id="13" name="正方形/長方形 12"/>
          <p:cNvSpPr/>
          <p:nvPr/>
        </p:nvSpPr>
        <p:spPr>
          <a:xfrm flipV="1">
            <a:off x="624744" y="4597799"/>
            <a:ext cx="566973" cy="214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11" name="図 10">
            <a:extLst>
              <a:ext uri="{FF2B5EF4-FFF2-40B4-BE49-F238E27FC236}">
                <a16:creationId xmlns="" xmlns:a16="http://schemas.microsoft.com/office/drawing/2014/main" id="{C5A7883B-0DA2-4892-93EE-2266479892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7"/>
          <a:stretch/>
        </p:blipFill>
        <p:spPr>
          <a:xfrm>
            <a:off x="4679843" y="627362"/>
            <a:ext cx="4191107" cy="4460276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="" xmlns:a16="http://schemas.microsoft.com/office/drawing/2014/main" id="{757B100D-F611-4818-B605-5AAB6CC5FB3D}"/>
              </a:ext>
            </a:extLst>
          </p:cNvPr>
          <p:cNvSpPr/>
          <p:nvPr/>
        </p:nvSpPr>
        <p:spPr>
          <a:xfrm>
            <a:off x="5778708" y="4597799"/>
            <a:ext cx="554636" cy="214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9617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="" xmlns:a16="http://schemas.microsoft.com/office/drawing/2014/main" id="{CC92A1AF-C35B-4400-BD45-991DB165D6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01083"/>
            <a:ext cx="4095130" cy="2998924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90500" y="95250"/>
            <a:ext cx="6680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</a:rPr>
              <a:t>マップセット</a:t>
            </a:r>
            <a:r>
              <a:rPr lang="ja-JP" altLang="en-US" sz="3200" b="1" dirty="0">
                <a:solidFill>
                  <a:srgbClr val="0070C0"/>
                </a:solidFill>
              </a:rPr>
              <a:t>に</a:t>
            </a:r>
            <a:r>
              <a:rPr kumimoji="1" lang="ja-JP" altLang="en-US" sz="3200" b="1" dirty="0">
                <a:solidFill>
                  <a:srgbClr val="0070C0"/>
                </a:solidFill>
              </a:rPr>
              <a:t>ラスタデータを読み込む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0" y="534553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/>
              <a:t>ラスターマップのインポートから、</a:t>
            </a:r>
            <a:r>
              <a:rPr lang="ja-JP" altLang="en-US" sz="1600" b="1" dirty="0"/>
              <a:t>作成したマップセットのロケーションと対応するラスタを選択し、読み込む。</a:t>
            </a:r>
            <a:endParaRPr kumimoji="1" lang="ja-JP" altLang="en-US" sz="1600" b="1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="" xmlns:a16="http://schemas.microsoft.com/office/drawing/2014/main" id="{4AD5B9C5-B0F5-4C70-A236-C2708D493410}"/>
              </a:ext>
            </a:extLst>
          </p:cNvPr>
          <p:cNvSpPr/>
          <p:nvPr/>
        </p:nvSpPr>
        <p:spPr>
          <a:xfrm>
            <a:off x="1244186" y="2098623"/>
            <a:ext cx="539646" cy="524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="" xmlns:a16="http://schemas.microsoft.com/office/drawing/2014/main" id="{89A88AE9-C0DF-4054-8E6C-6DEA28B459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787" y="740553"/>
            <a:ext cx="5010213" cy="4452611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="" xmlns:a16="http://schemas.microsoft.com/office/drawing/2014/main" id="{102AAFC9-0EBD-4CE2-B7BF-3D7A24168CA4}"/>
              </a:ext>
            </a:extLst>
          </p:cNvPr>
          <p:cNvSpPr/>
          <p:nvPr/>
        </p:nvSpPr>
        <p:spPr>
          <a:xfrm>
            <a:off x="4572000" y="2098623"/>
            <a:ext cx="4444584" cy="164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="" xmlns:a16="http://schemas.microsoft.com/office/drawing/2014/main" id="{D9A45302-83D1-49C2-B30E-8B8C76841922}"/>
              </a:ext>
            </a:extLst>
          </p:cNvPr>
          <p:cNvSpPr/>
          <p:nvPr/>
        </p:nvSpPr>
        <p:spPr>
          <a:xfrm>
            <a:off x="8424471" y="4706911"/>
            <a:ext cx="645869" cy="164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="" xmlns:a16="http://schemas.microsoft.com/office/drawing/2014/main" id="{5B572FC7-CB79-47AD-8564-5247F8FCCBF7}"/>
              </a:ext>
            </a:extLst>
          </p:cNvPr>
          <p:cNvCxnSpPr>
            <a:stCxn id="9" idx="3"/>
          </p:cNvCxnSpPr>
          <p:nvPr/>
        </p:nvCxnSpPr>
        <p:spPr>
          <a:xfrm flipV="1">
            <a:off x="1783832" y="2181069"/>
            <a:ext cx="2533335" cy="1798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="" xmlns:a16="http://schemas.microsoft.com/office/drawing/2014/main" id="{86CC831A-B3DF-42B5-96A9-EB12B4E47DCC}"/>
              </a:ext>
            </a:extLst>
          </p:cNvPr>
          <p:cNvCxnSpPr>
            <a:cxnSpLocks/>
          </p:cNvCxnSpPr>
          <p:nvPr/>
        </p:nvCxnSpPr>
        <p:spPr>
          <a:xfrm>
            <a:off x="8747405" y="2300545"/>
            <a:ext cx="0" cy="2286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855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 txBox="1">
            <a:spLocks noGrp="1"/>
          </p:cNvSpPr>
          <p:nvPr>
            <p:ph type="title"/>
          </p:nvPr>
        </p:nvSpPr>
        <p:spPr>
          <a:xfrm>
            <a:off x="119783" y="262675"/>
            <a:ext cx="815022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</a:rPr>
              <a:t>GRASS </a:t>
            </a:r>
            <a:r>
              <a:rPr lang="ja-JP" altLang="en-US" sz="3200" b="1" u="none" dirty="0">
                <a:solidFill>
                  <a:srgbClr val="0070C0"/>
                </a:solidFill>
              </a:rPr>
              <a:t>ビギナーズマニュアル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495801" y="798206"/>
            <a:ext cx="4572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/>
              <a:t>【</a:t>
            </a:r>
            <a:r>
              <a:rPr lang="ja-JP" altLang="en-US" sz="1800" dirty="0"/>
              <a:t>利用データ</a:t>
            </a:r>
            <a:r>
              <a:rPr lang="en-US" altLang="ja-JP" sz="1800" dirty="0"/>
              <a:t>】</a:t>
            </a:r>
          </a:p>
          <a:p>
            <a:r>
              <a:rPr lang="ja-JP" altLang="en-US" sz="1800" b="1" dirty="0"/>
              <a:t> 国土地理院</a:t>
            </a:r>
          </a:p>
          <a:p>
            <a:r>
              <a:rPr lang="ja-JP" altLang="en-US" sz="1800" b="1" dirty="0"/>
              <a:t>「 基盤地図情報　数値標高モデル　</a:t>
            </a:r>
            <a:r>
              <a:rPr lang="en-US" altLang="ja-JP" sz="1800" b="1" dirty="0"/>
              <a:t>5</a:t>
            </a:r>
            <a:r>
              <a:rPr lang="ja-JP" altLang="en-US" sz="1800" b="1" dirty="0" err="1"/>
              <a:t>ｍ</a:t>
            </a:r>
            <a:r>
              <a:rPr lang="ja-JP" altLang="en-US" sz="1800" b="1" dirty="0"/>
              <a:t>メッシュ　高松周辺（</a:t>
            </a:r>
            <a:r>
              <a:rPr lang="en-US" altLang="ja-JP" sz="1800" b="1" dirty="0"/>
              <a:t>513440</a:t>
            </a:r>
            <a:r>
              <a:rPr lang="ja-JP" altLang="en-US" sz="1800" b="1" dirty="0"/>
              <a:t>）」</a:t>
            </a:r>
            <a:endParaRPr lang="en-US" altLang="ja-JP" sz="1800" b="1" dirty="0"/>
          </a:p>
          <a:p>
            <a:endParaRPr lang="en-US" altLang="ja-JP" sz="1800" b="1" dirty="0"/>
          </a:p>
          <a:p>
            <a:r>
              <a:rPr lang="ja-JP" altLang="en-US" sz="1800" b="1" dirty="0"/>
              <a:t>「国土交通省国土政策局「国土数値情報（香川県道路データ」を加工し、利用」</a:t>
            </a:r>
            <a:endParaRPr lang="en-US" altLang="ja-JP" sz="1800" b="1" dirty="0"/>
          </a:p>
          <a:p>
            <a:endParaRPr lang="en-US" altLang="ja-JP" sz="1800" dirty="0"/>
          </a:p>
          <a:p>
            <a:r>
              <a:rPr lang="en-US" altLang="ja-JP" sz="1800" dirty="0"/>
              <a:t>【</a:t>
            </a:r>
            <a:r>
              <a:rPr lang="ja-JP" altLang="en-US" sz="1800" dirty="0"/>
              <a:t>実習内容</a:t>
            </a:r>
            <a:r>
              <a:rPr lang="en-US" altLang="ja-JP" sz="1800" dirty="0"/>
              <a:t>】</a:t>
            </a:r>
          </a:p>
          <a:p>
            <a:endParaRPr lang="en-US" altLang="ja-JP" sz="1800" dirty="0"/>
          </a:p>
          <a:p>
            <a:r>
              <a:rPr lang="ja-JP" altLang="en-US" sz="1800" dirty="0"/>
              <a:t>①　インストールと起動</a:t>
            </a:r>
          </a:p>
          <a:p>
            <a:r>
              <a:rPr lang="ja-JP" altLang="en-US" sz="1800" dirty="0"/>
              <a:t>②　マップセットの作成（</a:t>
            </a:r>
            <a:r>
              <a:rPr lang="en-US" altLang="ja-JP" sz="1800" dirty="0"/>
              <a:t>QGIS</a:t>
            </a:r>
            <a:r>
              <a:rPr lang="ja-JP" altLang="en-US" sz="1800" dirty="0"/>
              <a:t>プラグイン）</a:t>
            </a:r>
          </a:p>
          <a:p>
            <a:r>
              <a:rPr lang="ja-JP" altLang="en-US" sz="1800" dirty="0"/>
              <a:t>③　機能の確認</a:t>
            </a:r>
            <a:endParaRPr lang="en-US" altLang="ja-JP" sz="1800" dirty="0"/>
          </a:p>
          <a:p>
            <a:r>
              <a:rPr lang="ja-JP" altLang="en-US" sz="1800" dirty="0"/>
              <a:t>④　属性テーブルとレイアウト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073607"/>
            <a:ext cx="3905250" cy="387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99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E0D84C28-0882-479F-8E87-5142EED7045D}"/>
              </a:ext>
            </a:extLst>
          </p:cNvPr>
          <p:cNvSpPr txBox="1"/>
          <p:nvPr/>
        </p:nvSpPr>
        <p:spPr>
          <a:xfrm>
            <a:off x="1251679" y="97436"/>
            <a:ext cx="6363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/>
              <a:t>以下のようにラスタデータが表示できる。</a:t>
            </a:r>
          </a:p>
        </p:txBody>
      </p:sp>
      <p:pic>
        <p:nvPicPr>
          <p:cNvPr id="9" name="図 8">
            <a:extLst>
              <a:ext uri="{FF2B5EF4-FFF2-40B4-BE49-F238E27FC236}">
                <a16:creationId xmlns="" xmlns:a16="http://schemas.microsoft.com/office/drawing/2014/main" id="{AF095863-3B0A-418D-9EE8-568EC5599D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082" y="560110"/>
            <a:ext cx="6283922" cy="459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97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="" xmlns:a16="http://schemas.microsoft.com/office/drawing/2014/main" id="{98F225BC-56C1-4F38-82F8-C7D880F22F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16" y="723663"/>
            <a:ext cx="4644729" cy="4493463"/>
          </a:xfrm>
          <a:prstGeom prst="rect">
            <a:avLst/>
          </a:prstGeom>
        </p:spPr>
      </p:pic>
      <p:sp>
        <p:nvSpPr>
          <p:cNvPr id="3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</a:rPr>
              <a:t>色分け（</a:t>
            </a:r>
            <a:r>
              <a:rPr lang="ja-JP" altLang="en-US" sz="3200" b="1" dirty="0">
                <a:solidFill>
                  <a:srgbClr val="0070C0"/>
                </a:solidFill>
              </a:rPr>
              <a:t>ラスタ</a:t>
            </a:r>
            <a:r>
              <a:rPr kumimoji="1" lang="ja-JP" altLang="en-US" sz="3200" b="1" dirty="0">
                <a:solidFill>
                  <a:srgbClr val="0070C0"/>
                </a:solidFill>
              </a:rPr>
              <a:t>）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" y="5239566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b="1" dirty="0"/>
              <a:t>ラスタの値に応じて色分けを行う</a:t>
            </a:r>
            <a:r>
              <a:rPr lang="ja-JP" altLang="en-US" sz="1200" b="1" dirty="0"/>
              <a:t>ため、</a:t>
            </a:r>
            <a:r>
              <a:rPr lang="en-US" altLang="ja-JP" sz="1200" b="1" dirty="0"/>
              <a:t>`Manage color rules Interactively`</a:t>
            </a:r>
            <a:r>
              <a:rPr lang="ja-JP" altLang="en-US" sz="1200" b="1" dirty="0"/>
              <a:t>をクリックする。</a:t>
            </a:r>
            <a:r>
              <a:rPr kumimoji="1" lang="ja-JP" altLang="en-US" sz="1200" b="1" dirty="0"/>
              <a:t>ラスターマップを選択し、</a:t>
            </a:r>
            <a:r>
              <a:rPr lang="ja-JP" altLang="en-US" sz="1200" b="1" dirty="0"/>
              <a:t>以下のように</a:t>
            </a:r>
            <a:r>
              <a:rPr kumimoji="1" lang="ja-JP" altLang="en-US" sz="1200" b="1" dirty="0"/>
              <a:t>分類数と値を入力する。</a:t>
            </a:r>
            <a:r>
              <a:rPr kumimoji="1" lang="en-US" altLang="ja-JP" sz="1200" b="1" dirty="0"/>
              <a:t>1.</a:t>
            </a:r>
            <a:r>
              <a:rPr kumimoji="1" lang="ja-JP" altLang="en-US" sz="1200" b="1" dirty="0"/>
              <a:t>分類数を</a:t>
            </a:r>
            <a:r>
              <a:rPr kumimoji="1" lang="en-US" altLang="ja-JP" sz="1200" b="1" dirty="0"/>
              <a:t>5</a:t>
            </a:r>
            <a:r>
              <a:rPr kumimoji="1" lang="ja-JP" altLang="en-US" sz="1200" b="1" dirty="0"/>
              <a:t>とする。</a:t>
            </a:r>
            <a:r>
              <a:rPr kumimoji="1" lang="en-US" altLang="ja-JP" sz="1200" b="1" dirty="0"/>
              <a:t>2. </a:t>
            </a:r>
            <a:r>
              <a:rPr kumimoji="1" lang="ja-JP" altLang="en-US" sz="1200" b="1" dirty="0"/>
              <a:t>分類値と色を調整する。</a:t>
            </a:r>
            <a:r>
              <a:rPr kumimoji="1" lang="en-US" altLang="ja-JP" sz="1200" b="1" dirty="0"/>
              <a:t>3. OK</a:t>
            </a:r>
            <a:r>
              <a:rPr kumimoji="1" lang="ja-JP" altLang="en-US" sz="1200" b="1" dirty="0"/>
              <a:t>をクリックする。</a:t>
            </a:r>
            <a:endParaRPr kumimoji="1" lang="en-US" altLang="ja-JP" sz="1200" b="1" dirty="0"/>
          </a:p>
        </p:txBody>
      </p:sp>
      <p:pic>
        <p:nvPicPr>
          <p:cNvPr id="11" name="図 10">
            <a:extLst>
              <a:ext uri="{FF2B5EF4-FFF2-40B4-BE49-F238E27FC236}">
                <a16:creationId xmlns="" xmlns:a16="http://schemas.microsoft.com/office/drawing/2014/main" id="{0E68787B-6B16-4D08-B768-1093367033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09" y="601335"/>
            <a:ext cx="4123871" cy="4493463"/>
          </a:xfrm>
          <a:prstGeom prst="rect">
            <a:avLst/>
          </a:prstGeom>
        </p:spPr>
      </p:pic>
      <p:cxnSp>
        <p:nvCxnSpPr>
          <p:cNvPr id="13" name="直線矢印コネクタ 12">
            <a:extLst>
              <a:ext uri="{FF2B5EF4-FFF2-40B4-BE49-F238E27FC236}">
                <a16:creationId xmlns="" xmlns:a16="http://schemas.microsoft.com/office/drawing/2014/main" id="{BFB2B141-E564-405B-B541-363B842BB8DA}"/>
              </a:ext>
            </a:extLst>
          </p:cNvPr>
          <p:cNvCxnSpPr/>
          <p:nvPr/>
        </p:nvCxnSpPr>
        <p:spPr>
          <a:xfrm flipV="1">
            <a:off x="4616879" y="1537088"/>
            <a:ext cx="252441" cy="1739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="" xmlns:a16="http://schemas.microsoft.com/office/drawing/2014/main" id="{6026CC20-FACE-4F14-9B58-C95F7631E381}"/>
              </a:ext>
            </a:extLst>
          </p:cNvPr>
          <p:cNvSpPr txBox="1"/>
          <p:nvPr/>
        </p:nvSpPr>
        <p:spPr>
          <a:xfrm>
            <a:off x="6103480" y="4459801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="" xmlns:a16="http://schemas.microsoft.com/office/drawing/2014/main" id="{9E40C4CE-6128-4010-B6E2-50FE3BBE2876}"/>
              </a:ext>
            </a:extLst>
          </p:cNvPr>
          <p:cNvSpPr txBox="1"/>
          <p:nvPr/>
        </p:nvSpPr>
        <p:spPr>
          <a:xfrm>
            <a:off x="5834209" y="2135441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="" xmlns:a16="http://schemas.microsoft.com/office/drawing/2014/main" id="{7547AE8A-272F-455D-A0EC-8044313245B2}"/>
              </a:ext>
            </a:extLst>
          </p:cNvPr>
          <p:cNvSpPr txBox="1"/>
          <p:nvPr/>
        </p:nvSpPr>
        <p:spPr>
          <a:xfrm>
            <a:off x="8607590" y="4629078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942747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9FB0C6DD-ED4A-4794-839D-9ADCEDCCA7BE}"/>
              </a:ext>
            </a:extLst>
          </p:cNvPr>
          <p:cNvSpPr txBox="1"/>
          <p:nvPr/>
        </p:nvSpPr>
        <p:spPr>
          <a:xfrm>
            <a:off x="2784578" y="93015"/>
            <a:ext cx="4315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以下のように、ラスタデータの配色が調整できた</a:t>
            </a:r>
          </a:p>
        </p:txBody>
      </p:sp>
      <p:pic>
        <p:nvPicPr>
          <p:cNvPr id="5" name="図 4">
            <a:extLst>
              <a:ext uri="{FF2B5EF4-FFF2-40B4-BE49-F238E27FC236}">
                <a16:creationId xmlns="" xmlns:a16="http://schemas.microsoft.com/office/drawing/2014/main" id="{FA55F328-4B5D-48DE-9785-250C923ABA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91" y="714120"/>
            <a:ext cx="6376300" cy="466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6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レイアウト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576957" y="5376446"/>
            <a:ext cx="5623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ファイル</a:t>
            </a:r>
            <a:r>
              <a:rPr lang="ja-JP" altLang="en-US" sz="1600" b="1" dirty="0"/>
              <a:t>＞</a:t>
            </a:r>
            <a:r>
              <a:rPr kumimoji="1" lang="ja-JP" altLang="en-US" sz="1600" b="1" dirty="0"/>
              <a:t>カートグラフィックコンポーザーをクリックし実行する。</a:t>
            </a:r>
          </a:p>
        </p:txBody>
      </p:sp>
      <p:pic>
        <p:nvPicPr>
          <p:cNvPr id="5" name="図 4">
            <a:extLst>
              <a:ext uri="{FF2B5EF4-FFF2-40B4-BE49-F238E27FC236}">
                <a16:creationId xmlns="" xmlns:a16="http://schemas.microsoft.com/office/drawing/2014/main" id="{B56E2B06-54B1-482E-9766-B6FF5F2143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845" y="663045"/>
            <a:ext cx="3362266" cy="468893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="" xmlns:a16="http://schemas.microsoft.com/office/drawing/2014/main" id="{EE66FE7D-8335-4C4F-8960-E63815208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298" y="653543"/>
            <a:ext cx="5160649" cy="44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40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="" xmlns:a16="http://schemas.microsoft.com/office/drawing/2014/main" id="{1DA185DA-A6C1-4906-803D-1603ED499D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944" y="437565"/>
            <a:ext cx="8401266" cy="4347608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80795" y="4976336"/>
            <a:ext cx="89902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b="1" dirty="0"/>
              <a:t>カートグラフィックコンポーザーが起動したので、以下のような機能で地図や凡例が追加できる。</a:t>
            </a:r>
            <a:r>
              <a:rPr lang="en-US" altLang="ja-JP" sz="1400" b="1" dirty="0"/>
              <a:t>1. </a:t>
            </a:r>
            <a:r>
              <a:rPr lang="ja-JP" altLang="en-US" sz="1400" b="1" dirty="0"/>
              <a:t>地図範囲の指定</a:t>
            </a:r>
            <a:endParaRPr lang="en-US" altLang="ja-JP" sz="1400" b="1" dirty="0"/>
          </a:p>
          <a:p>
            <a:r>
              <a:rPr lang="en-US" altLang="ja-JP" sz="1400" b="1" dirty="0"/>
              <a:t>2. </a:t>
            </a:r>
            <a:r>
              <a:rPr lang="ja-JP" altLang="en-US" sz="1400" b="1" dirty="0"/>
              <a:t>ラスタマップの追加　</a:t>
            </a:r>
            <a:r>
              <a:rPr lang="en-US" altLang="ja-JP" sz="1400" b="1" dirty="0"/>
              <a:t>3. </a:t>
            </a:r>
            <a:r>
              <a:rPr lang="ja-JP" altLang="en-US" sz="1400" b="1" dirty="0"/>
              <a:t>ベクタマップの追加　</a:t>
            </a:r>
            <a:r>
              <a:rPr lang="en-US" altLang="ja-JP" sz="1400" b="1" dirty="0"/>
              <a:t>4. </a:t>
            </a:r>
            <a:r>
              <a:rPr lang="ja-JP" altLang="en-US" sz="1400" b="1" dirty="0"/>
              <a:t>凡例、方位、縮尺の追加　</a:t>
            </a:r>
            <a:r>
              <a:rPr lang="en-US" altLang="ja-JP" sz="1400" b="1" dirty="0"/>
              <a:t>5. PDF</a:t>
            </a:r>
            <a:r>
              <a:rPr lang="ja-JP" altLang="en-US" sz="1400" b="1" dirty="0" err="1"/>
              <a:t>での</a:t>
            </a:r>
            <a:r>
              <a:rPr lang="ja-JP" altLang="en-US" sz="1400" b="1" dirty="0"/>
              <a:t>地図の書き出し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20587" y="82616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84789" y="82616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648991" y="82616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798349" y="83662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600444" y="83662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678887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="" xmlns:a16="http://schemas.microsoft.com/office/drawing/2014/main" id="{87849D68-D38D-44F6-85CB-EDA45427F2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37" y="373892"/>
            <a:ext cx="5492009" cy="414537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="" xmlns:a16="http://schemas.microsoft.com/office/drawing/2014/main" id="{22648F1D-6EAD-488D-B30A-869FEE11B9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70" y="852689"/>
            <a:ext cx="4469630" cy="3566441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2609850" y="4909956"/>
            <a:ext cx="4241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地図の範囲を設定し、ラスタマップを追加する。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CAEFC418-BE35-4A7A-97C1-134A8DF7E2F6}"/>
              </a:ext>
            </a:extLst>
          </p:cNvPr>
          <p:cNvSpPr/>
          <p:nvPr/>
        </p:nvSpPr>
        <p:spPr>
          <a:xfrm>
            <a:off x="1587578" y="373892"/>
            <a:ext cx="370248" cy="349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="" xmlns:a16="http://schemas.microsoft.com/office/drawing/2014/main" id="{3B1EFB38-E0AA-420C-8D10-D8D844F5D778}"/>
              </a:ext>
            </a:extLst>
          </p:cNvPr>
          <p:cNvCxnSpPr/>
          <p:nvPr/>
        </p:nvCxnSpPr>
        <p:spPr>
          <a:xfrm>
            <a:off x="1856849" y="796594"/>
            <a:ext cx="207563" cy="5104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="" xmlns:a16="http://schemas.microsoft.com/office/drawing/2014/main" id="{EF628662-7DBF-4798-9A87-516D87A2319D}"/>
              </a:ext>
            </a:extLst>
          </p:cNvPr>
          <p:cNvCxnSpPr>
            <a:cxnSpLocks/>
          </p:cNvCxnSpPr>
          <p:nvPr/>
        </p:nvCxnSpPr>
        <p:spPr>
          <a:xfrm>
            <a:off x="4111995" y="4008778"/>
            <a:ext cx="729275" cy="1873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="" xmlns:a16="http://schemas.microsoft.com/office/drawing/2014/main" id="{C54E4757-0585-4A66-8077-19418B7BA1C2}"/>
              </a:ext>
            </a:extLst>
          </p:cNvPr>
          <p:cNvSpPr/>
          <p:nvPr/>
        </p:nvSpPr>
        <p:spPr>
          <a:xfrm>
            <a:off x="7158125" y="4196142"/>
            <a:ext cx="555372" cy="1626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="" xmlns:a16="http://schemas.microsoft.com/office/drawing/2014/main" id="{0D080EA9-0915-49B7-9B1A-CA7CFC758D9C}"/>
              </a:ext>
            </a:extLst>
          </p:cNvPr>
          <p:cNvSpPr/>
          <p:nvPr/>
        </p:nvSpPr>
        <p:spPr>
          <a:xfrm>
            <a:off x="5800550" y="1957826"/>
            <a:ext cx="1093914" cy="2243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9218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="" xmlns:a16="http://schemas.microsoft.com/office/drawing/2014/main" id="{00A610D2-FAE8-485F-BD29-1BB3F87D8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418" y="173629"/>
            <a:ext cx="4940561" cy="520281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287352" y="5418839"/>
            <a:ext cx="23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地図</a:t>
            </a:r>
            <a:r>
              <a:rPr kumimoji="1" lang="ja-JP" altLang="en-US" sz="1600" b="1" dirty="0"/>
              <a:t>の凡例を追加する。</a:t>
            </a:r>
          </a:p>
        </p:txBody>
      </p:sp>
      <p:pic>
        <p:nvPicPr>
          <p:cNvPr id="2" name="図 1">
            <a:extLst>
              <a:ext uri="{FF2B5EF4-FFF2-40B4-BE49-F238E27FC236}">
                <a16:creationId xmlns="" xmlns:a16="http://schemas.microsoft.com/office/drawing/2014/main" id="{444998CA-4246-45A4-90BE-56C2464335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540" y="1302980"/>
            <a:ext cx="2978812" cy="2607449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="" xmlns:a16="http://schemas.microsoft.com/office/drawing/2014/main" id="{C15257A4-A488-46C7-88A3-FCB4C1E9062F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287352" y="1514650"/>
            <a:ext cx="471225" cy="2271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="" xmlns:a16="http://schemas.microsoft.com/office/drawing/2014/main" id="{A556946F-06F4-4482-B9C9-65953630EB22}"/>
              </a:ext>
            </a:extLst>
          </p:cNvPr>
          <p:cNvSpPr/>
          <p:nvPr/>
        </p:nvSpPr>
        <p:spPr>
          <a:xfrm>
            <a:off x="1200501" y="1514650"/>
            <a:ext cx="2086851" cy="4543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9412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="" xmlns:a16="http://schemas.microsoft.com/office/drawing/2014/main" id="{18476B05-B82F-4BAD-A7F4-5C2588F90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000" y="255946"/>
            <a:ext cx="3062025" cy="459303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755528" y="5376446"/>
            <a:ext cx="3288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地図</a:t>
            </a:r>
            <a:r>
              <a:rPr kumimoji="1" lang="ja-JP" altLang="en-US" sz="1600" b="1" dirty="0"/>
              <a:t>の縮尺、方位記号を追加する。</a:t>
            </a:r>
          </a:p>
        </p:txBody>
      </p:sp>
      <p:pic>
        <p:nvPicPr>
          <p:cNvPr id="2" name="図 1">
            <a:extLst>
              <a:ext uri="{FF2B5EF4-FFF2-40B4-BE49-F238E27FC236}">
                <a16:creationId xmlns="" xmlns:a16="http://schemas.microsoft.com/office/drawing/2014/main" id="{444998CA-4246-45A4-90BE-56C2464335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17" y="1576358"/>
            <a:ext cx="2019534" cy="2412608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="" xmlns:a16="http://schemas.microsoft.com/office/drawing/2014/main" id="{C15257A4-A488-46C7-88A3-FCB4C1E9062F}"/>
              </a:ext>
            </a:extLst>
          </p:cNvPr>
          <p:cNvCxnSpPr>
            <a:cxnSpLocks/>
          </p:cNvCxnSpPr>
          <p:nvPr/>
        </p:nvCxnSpPr>
        <p:spPr>
          <a:xfrm flipV="1">
            <a:off x="2086851" y="2462709"/>
            <a:ext cx="314150" cy="1795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="" xmlns:a16="http://schemas.microsoft.com/office/drawing/2014/main" id="{958F6883-7F32-470E-BD5E-0FF6F0947F42}"/>
              </a:ext>
            </a:extLst>
          </p:cNvPr>
          <p:cNvSpPr/>
          <p:nvPr/>
        </p:nvSpPr>
        <p:spPr>
          <a:xfrm>
            <a:off x="0" y="2372952"/>
            <a:ext cx="2086851" cy="4543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="" xmlns:a16="http://schemas.microsoft.com/office/drawing/2014/main" id="{9D5E2DDA-6E55-4046-9AF5-F92443F37E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739" y="805709"/>
            <a:ext cx="3583261" cy="4043275"/>
          </a:xfrm>
          <a:prstGeom prst="rect">
            <a:avLst/>
          </a:prstGeom>
        </p:spPr>
      </p:pic>
      <p:cxnSp>
        <p:nvCxnSpPr>
          <p:cNvPr id="11" name="直線矢印コネクタ 10">
            <a:extLst>
              <a:ext uri="{FF2B5EF4-FFF2-40B4-BE49-F238E27FC236}">
                <a16:creationId xmlns="" xmlns:a16="http://schemas.microsoft.com/office/drawing/2014/main" id="{79491A7D-9AD2-4BD6-8D62-4B4F1D8EA483}"/>
              </a:ext>
            </a:extLst>
          </p:cNvPr>
          <p:cNvCxnSpPr>
            <a:cxnSpLocks/>
          </p:cNvCxnSpPr>
          <p:nvPr/>
        </p:nvCxnSpPr>
        <p:spPr>
          <a:xfrm>
            <a:off x="2086851" y="3787679"/>
            <a:ext cx="3651991" cy="7287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="" xmlns:a16="http://schemas.microsoft.com/office/drawing/2014/main" id="{87E971AE-53C5-4718-A0D6-0DD5C8994622}"/>
              </a:ext>
            </a:extLst>
          </p:cNvPr>
          <p:cNvSpPr/>
          <p:nvPr/>
        </p:nvSpPr>
        <p:spPr>
          <a:xfrm>
            <a:off x="0" y="3518406"/>
            <a:ext cx="2086851" cy="4543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2129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="" xmlns:a16="http://schemas.microsoft.com/office/drawing/2014/main" id="{D55FCEFB-E6BF-46D4-9157-EF44ED6F8C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4990" y="598847"/>
            <a:ext cx="3509010" cy="4796393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="" xmlns:a16="http://schemas.microsoft.com/office/drawing/2014/main" id="{B624E513-4AE1-4B2B-8A1F-916E0B7123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0295"/>
            <a:ext cx="5531277" cy="545440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="" xmlns:a16="http://schemas.microsoft.com/office/drawing/2014/main" id="{9C9F3F85-FC1F-488D-8640-8BCE00FA7847}"/>
              </a:ext>
            </a:extLst>
          </p:cNvPr>
          <p:cNvSpPr/>
          <p:nvPr/>
        </p:nvSpPr>
        <p:spPr>
          <a:xfrm>
            <a:off x="4409315" y="123416"/>
            <a:ext cx="403907" cy="336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="" xmlns:a16="http://schemas.microsoft.com/office/drawing/2014/main" id="{864CC453-6C89-4A39-A4EF-68C9065F3AD3}"/>
              </a:ext>
            </a:extLst>
          </p:cNvPr>
          <p:cNvCxnSpPr>
            <a:cxnSpLocks/>
          </p:cNvCxnSpPr>
          <p:nvPr/>
        </p:nvCxnSpPr>
        <p:spPr>
          <a:xfrm>
            <a:off x="4813222" y="319760"/>
            <a:ext cx="821768" cy="5329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454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参考資料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081861" y="2855691"/>
            <a:ext cx="3476080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2"/>
              </a:rPr>
              <a:t>http://foss4g.kii.gscc.osaka-cu.ac.jp/moodle/</a:t>
            </a:r>
            <a:endParaRPr lang="en-US" altLang="ja-JP" dirty="0"/>
          </a:p>
        </p:txBody>
      </p:sp>
      <p:sp>
        <p:nvSpPr>
          <p:cNvPr id="6" name="正方形/長方形 5"/>
          <p:cNvSpPr/>
          <p:nvPr/>
        </p:nvSpPr>
        <p:spPr>
          <a:xfrm>
            <a:off x="1297539" y="2882370"/>
            <a:ext cx="1952971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3"/>
              </a:rPr>
              <a:t>https://grass.osgeo.org/</a:t>
            </a:r>
            <a:endParaRPr lang="en-US" altLang="ja-JP" dirty="0"/>
          </a:p>
        </p:txBody>
      </p:sp>
      <p:sp>
        <p:nvSpPr>
          <p:cNvPr id="7" name="正方形/長方形 6"/>
          <p:cNvSpPr/>
          <p:nvPr/>
        </p:nvSpPr>
        <p:spPr>
          <a:xfrm>
            <a:off x="834471" y="2049449"/>
            <a:ext cx="2919389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①　</a:t>
            </a:r>
            <a:r>
              <a:rPr lang="en-US" altLang="ja-JP" b="1" dirty="0"/>
              <a:t>GRASS</a:t>
            </a:r>
            <a:r>
              <a:rPr lang="ja-JP" altLang="en-US" b="1" dirty="0"/>
              <a:t>について詳しく知りたい方</a:t>
            </a:r>
            <a:endParaRPr lang="en-US" altLang="ja-JP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5441719" y="1966421"/>
            <a:ext cx="2722220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②　</a:t>
            </a:r>
            <a:r>
              <a:rPr lang="en-US" altLang="ja-JP" b="1" dirty="0"/>
              <a:t>GRASS</a:t>
            </a:r>
            <a:r>
              <a:rPr lang="ja-JP" altLang="en-US" b="1" dirty="0"/>
              <a:t>を実践的に使いたい方</a:t>
            </a:r>
            <a:endParaRPr lang="en-US" altLang="ja-JP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5345247" y="2357867"/>
            <a:ext cx="3139807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FOSS4G </a:t>
            </a:r>
            <a:r>
              <a:rPr lang="ja-JP" altLang="en-US" dirty="0"/>
              <a:t>を活用した衛星データの利用のためのオープン・リソースの構築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1528571" y="2357867"/>
            <a:ext cx="1531188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GRASS</a:t>
            </a:r>
            <a:r>
              <a:rPr lang="ja-JP" altLang="en-US" dirty="0"/>
              <a:t>公式ページ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23858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>
                <a:solidFill>
                  <a:srgbClr val="0070C0"/>
                </a:solidFill>
              </a:rPr>
              <a:t>GRASS GIS </a:t>
            </a:r>
            <a:r>
              <a:rPr kumimoji="1" lang="ja-JP" altLang="en-US" sz="3200" b="1" dirty="0">
                <a:solidFill>
                  <a:srgbClr val="0070C0"/>
                </a:solidFill>
              </a:rPr>
              <a:t>とは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01599" y="1303228"/>
            <a:ext cx="90424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GRASS GIS</a:t>
            </a:r>
            <a:r>
              <a:rPr kumimoji="1" lang="ja-JP" altLang="en-US" sz="2800" dirty="0"/>
              <a:t>は</a:t>
            </a:r>
            <a:r>
              <a:rPr lang="ja-JP" altLang="en-US" sz="2800" dirty="0"/>
              <a:t>無料で利用できるオープンソース</a:t>
            </a:r>
            <a:r>
              <a:rPr lang="en-US" altLang="ja-JP" sz="2800" dirty="0"/>
              <a:t>GIS</a:t>
            </a:r>
          </a:p>
          <a:p>
            <a:endParaRPr kumimoji="1" lang="en-US" altLang="ja-JP" sz="2800" dirty="0"/>
          </a:p>
          <a:p>
            <a:r>
              <a:rPr lang="ja-JP" altLang="en-US" sz="2800" dirty="0"/>
              <a:t>ラスタやベクタ処理の機能が充実しており、地形分野などで活用されている。</a:t>
            </a:r>
            <a:endParaRPr lang="en-US" altLang="ja-JP" sz="2800" dirty="0"/>
          </a:p>
          <a:p>
            <a:endParaRPr kumimoji="1" lang="en-US" altLang="ja-JP" sz="2800" dirty="0"/>
          </a:p>
          <a:p>
            <a:endParaRPr lang="en-US" altLang="ja-JP" sz="2800" dirty="0"/>
          </a:p>
          <a:p>
            <a:r>
              <a:rPr kumimoji="1" lang="en-US" altLang="ja-JP" sz="2800" dirty="0"/>
              <a:t>QGIS</a:t>
            </a:r>
            <a:r>
              <a:rPr kumimoji="1" lang="ja-JP" altLang="en-US" sz="2800" dirty="0"/>
              <a:t>のプラグインから</a:t>
            </a:r>
            <a:r>
              <a:rPr kumimoji="1" lang="en-US" altLang="ja-JP" sz="2800" dirty="0"/>
              <a:t>GRASS</a:t>
            </a:r>
            <a:r>
              <a:rPr kumimoji="1" lang="ja-JP" altLang="en-US" sz="2800" dirty="0"/>
              <a:t>の機能を呼び出すことができる</a:t>
            </a:r>
          </a:p>
        </p:txBody>
      </p:sp>
    </p:spTree>
    <p:extLst>
      <p:ext uri="{BB962C8B-B14F-4D97-AF65-F5344CB8AC3E}">
        <p14:creationId xmlns:p14="http://schemas.microsoft.com/office/powerpoint/2010/main" val="3273020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</a:rPr>
              <a:t>ダウンロード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371475" y="5120787"/>
            <a:ext cx="8529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>
                <a:hlinkClick r:id="rId3"/>
              </a:rPr>
              <a:t>https://grass.osgeo.org/</a:t>
            </a:r>
            <a:r>
              <a:rPr lang="ja-JP" altLang="en-US" sz="1600" b="1" dirty="0"/>
              <a:t>　にアクセスして、</a:t>
            </a:r>
            <a:r>
              <a:rPr lang="en-US" altLang="ja-JP" sz="1600" b="1" dirty="0"/>
              <a:t>GRASS</a:t>
            </a:r>
            <a:r>
              <a:rPr lang="ja-JP" altLang="en-US" sz="1600" b="1" dirty="0"/>
              <a:t>をダウンロードする。解凍したファイルのガイドに従ってインストールを行う。</a:t>
            </a:r>
            <a:endParaRPr lang="en-US" altLang="ja-JP" sz="1600" b="1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537" y="663045"/>
            <a:ext cx="8162926" cy="4309005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962025" y="1466850"/>
            <a:ext cx="619125" cy="238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1581150" y="1714500"/>
            <a:ext cx="990600" cy="2419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2571750" y="4305301"/>
            <a:ext cx="4057650" cy="666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1854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dirty="0">
                <a:solidFill>
                  <a:srgbClr val="0070C0"/>
                </a:solidFill>
              </a:rPr>
              <a:t>ファイル形式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1925" y="1206597"/>
            <a:ext cx="789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QGIS</a:t>
            </a:r>
            <a:r>
              <a:rPr kumimoji="1" lang="ja-JP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と</a:t>
            </a:r>
            <a:r>
              <a:rPr kumimoji="1" lang="en-US" altLang="ja-JP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GRASS</a:t>
            </a:r>
            <a:r>
              <a:rPr kumimoji="1" lang="ja-JP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では、データの読み込み方法が異なる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6881" y="1961221"/>
            <a:ext cx="8798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GRASS </a:t>
            </a:r>
            <a:r>
              <a:rPr lang="ja-JP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→　</a:t>
            </a:r>
            <a:r>
              <a:rPr kumimoji="1" lang="ja-JP" altLang="en-US" sz="2800" b="1" dirty="0">
                <a:solidFill>
                  <a:srgbClr val="FFC000"/>
                </a:solidFill>
              </a:rPr>
              <a:t>「データベース、ロケーション、マップセット」　</a:t>
            </a:r>
            <a:endParaRPr kumimoji="1" lang="en-US" altLang="ja-JP" sz="2800" b="1" dirty="0">
              <a:solidFill>
                <a:srgbClr val="FFC000"/>
              </a:solidFill>
            </a:endParaRPr>
          </a:p>
          <a:p>
            <a:pPr algn="r"/>
            <a:r>
              <a:rPr kumimoji="1" lang="ja-JP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　　を作成する</a:t>
            </a:r>
            <a:endParaRPr kumimoji="1" lang="en-US" altLang="ja-JP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71475" y="3053296"/>
            <a:ext cx="7988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データベース・・・データの保存場所</a:t>
            </a:r>
            <a:endParaRPr lang="en-US" altLang="ja-JP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ja-JP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ロケーション・・・データの範囲（座標系による）</a:t>
            </a:r>
            <a:endParaRPr lang="en-US" altLang="ja-JP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ja-JP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マップセット・・・作業スペース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622300" y="4782866"/>
            <a:ext cx="8521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　　　　　　これらを作成しないと、処理ができない</a:t>
            </a:r>
            <a:endParaRPr lang="en-US" altLang="ja-JP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altLang="ja-JP" sz="2000" b="1" dirty="0">
                <a:solidFill>
                  <a:srgbClr val="00B050"/>
                </a:solidFill>
              </a:rPr>
              <a:t>※</a:t>
            </a:r>
            <a:r>
              <a:rPr lang="ja-JP" altLang="en-US" sz="2000" b="1" dirty="0">
                <a:solidFill>
                  <a:srgbClr val="00B050"/>
                </a:solidFill>
              </a:rPr>
              <a:t>マップセットは、</a:t>
            </a:r>
            <a:r>
              <a:rPr lang="en-US" altLang="ja-JP" sz="2000" b="1" dirty="0">
                <a:solidFill>
                  <a:srgbClr val="00B050"/>
                </a:solidFill>
              </a:rPr>
              <a:t>QGIS</a:t>
            </a:r>
            <a:r>
              <a:rPr lang="ja-JP" altLang="en-US" sz="2000" b="1" dirty="0">
                <a:solidFill>
                  <a:srgbClr val="00B050"/>
                </a:solidFill>
              </a:rPr>
              <a:t>で作成することができる</a:t>
            </a:r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7467599" y="3009110"/>
            <a:ext cx="0" cy="142918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7700168" y="2925196"/>
            <a:ext cx="4270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b="1" dirty="0">
                <a:solidFill>
                  <a:srgbClr val="00B0F0"/>
                </a:solidFill>
              </a:rPr>
              <a:t>この順で作成する</a:t>
            </a:r>
          </a:p>
        </p:txBody>
      </p:sp>
    </p:spTree>
    <p:extLst>
      <p:ext uri="{BB962C8B-B14F-4D97-AF65-F5344CB8AC3E}">
        <p14:creationId xmlns:p14="http://schemas.microsoft.com/office/powerpoint/2010/main" val="518056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150094" y="154213"/>
            <a:ext cx="7886700" cy="505354"/>
          </a:xfrm>
        </p:spPr>
        <p:txBody>
          <a:bodyPr>
            <a:normAutofit fontScale="90000"/>
          </a:bodyPr>
          <a:lstStyle/>
          <a:p>
            <a:r>
              <a:rPr lang="en-US" altLang="ja-JP" sz="3600" b="1" dirty="0">
                <a:solidFill>
                  <a:srgbClr val="0070C0"/>
                </a:solidFill>
              </a:rPr>
              <a:t>GRASS GIS</a:t>
            </a:r>
            <a:r>
              <a:rPr lang="ja-JP" altLang="en-US" sz="3600" b="1" dirty="0">
                <a:solidFill>
                  <a:srgbClr val="0070C0"/>
                </a:solidFill>
              </a:rPr>
              <a:t>の起動</a:t>
            </a:r>
            <a:endParaRPr kumimoji="1" lang="ja-JP" altLang="en-US" dirty="0"/>
          </a:p>
        </p:txBody>
      </p:sp>
      <p:pic>
        <p:nvPicPr>
          <p:cNvPr id="2" name="図 1">
            <a:extLst>
              <a:ext uri="{FF2B5EF4-FFF2-40B4-BE49-F238E27FC236}">
                <a16:creationId xmlns="" xmlns:a16="http://schemas.microsoft.com/office/drawing/2014/main" id="{3E60C37E-BDBC-499A-A306-DF90B97F1A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921" y="2211413"/>
            <a:ext cx="1530418" cy="129217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="" xmlns:a16="http://schemas.microsoft.com/office/drawing/2014/main" id="{5C670A28-1F33-4F4E-BCB5-49C44F0A63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166" y="283499"/>
            <a:ext cx="5104759" cy="5063987"/>
          </a:xfrm>
          <a:prstGeom prst="rect">
            <a:avLst/>
          </a:prstGeom>
        </p:spPr>
      </p:pic>
      <p:cxnSp>
        <p:nvCxnSpPr>
          <p:cNvPr id="6" name="直線矢印コネクタ 5">
            <a:extLst>
              <a:ext uri="{FF2B5EF4-FFF2-40B4-BE49-F238E27FC236}">
                <a16:creationId xmlns="" xmlns:a16="http://schemas.microsoft.com/office/drawing/2014/main" id="{B2C64813-E9BF-49F2-9DC3-FD11D8B69140}"/>
              </a:ext>
            </a:extLst>
          </p:cNvPr>
          <p:cNvCxnSpPr>
            <a:stCxn id="2" idx="3"/>
          </p:cNvCxnSpPr>
          <p:nvPr/>
        </p:nvCxnSpPr>
        <p:spPr>
          <a:xfrm flipV="1">
            <a:off x="2655339" y="2671011"/>
            <a:ext cx="872320" cy="1864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="" xmlns:a16="http://schemas.microsoft.com/office/drawing/2014/main" id="{1A088165-8F9F-48E9-A22B-3FB9BE0DAF76}"/>
              </a:ext>
            </a:extLst>
          </p:cNvPr>
          <p:cNvSpPr/>
          <p:nvPr/>
        </p:nvSpPr>
        <p:spPr>
          <a:xfrm>
            <a:off x="66594" y="4783903"/>
            <a:ext cx="36470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/>
              <a:t>GRASS</a:t>
            </a:r>
            <a:r>
              <a:rPr lang="ja-JP" altLang="en-US" sz="1600" b="1" dirty="0"/>
              <a:t> </a:t>
            </a:r>
            <a:r>
              <a:rPr lang="en-US" altLang="ja-JP" sz="1600" b="1" dirty="0"/>
              <a:t>GIS</a:t>
            </a:r>
            <a:r>
              <a:rPr lang="ja-JP" altLang="en-US" sz="1600" b="1" dirty="0"/>
              <a:t>をインストールした後、デスクトップのアイコンをダブルクリックし、</a:t>
            </a:r>
            <a:r>
              <a:rPr lang="en-US" altLang="ja-JP" sz="1600" b="1" dirty="0"/>
              <a:t>GRASS GIS</a:t>
            </a:r>
            <a:r>
              <a:rPr lang="ja-JP" altLang="en-US" sz="1600" b="1" dirty="0"/>
              <a:t>を起動する。</a:t>
            </a:r>
            <a:endParaRPr lang="en-US" altLang="ja-JP" sz="1600" b="1" dirty="0"/>
          </a:p>
        </p:txBody>
      </p:sp>
    </p:spTree>
    <p:extLst>
      <p:ext uri="{BB962C8B-B14F-4D97-AF65-F5344CB8AC3E}">
        <p14:creationId xmlns:p14="http://schemas.microsoft.com/office/powerpoint/2010/main" val="1258114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="" xmlns:a16="http://schemas.microsoft.com/office/drawing/2014/main" id="{091066A3-47B4-42E2-94A1-D5B0816B16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088"/>
            <a:ext cx="4355432" cy="432064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="" xmlns:a16="http://schemas.microsoft.com/office/drawing/2014/main" id="{D6C1FD93-7769-4379-B95F-F216E54E23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76" y="1217472"/>
            <a:ext cx="5781524" cy="3543260"/>
          </a:xfrm>
          <a:prstGeom prst="rect">
            <a:avLst/>
          </a:prstGeom>
        </p:spPr>
      </p:pic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52579" y="-58097"/>
            <a:ext cx="7886700" cy="505354"/>
          </a:xfrm>
        </p:spPr>
        <p:txBody>
          <a:bodyPr>
            <a:normAutofit fontScale="90000"/>
          </a:bodyPr>
          <a:lstStyle/>
          <a:p>
            <a:r>
              <a:rPr lang="ja-JP" altLang="en-US" sz="3600" b="1" dirty="0">
                <a:solidFill>
                  <a:srgbClr val="0070C0"/>
                </a:solidFill>
              </a:rPr>
              <a:t>ロケーションとマップセットの作成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0" y="5072809"/>
            <a:ext cx="9031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Select GRASS Location</a:t>
            </a:r>
            <a:r>
              <a:rPr kumimoji="1" lang="ja-JP" altLang="en-US" sz="1600" b="1" dirty="0"/>
              <a:t>を</a:t>
            </a:r>
            <a:r>
              <a:rPr lang="ja-JP" altLang="en-US" sz="1600" b="1" dirty="0"/>
              <a:t>選択</a:t>
            </a:r>
            <a:r>
              <a:rPr kumimoji="1" lang="ja-JP" altLang="en-US" sz="1600" b="1" dirty="0"/>
              <a:t>し、データベースとロケーション名の設定から、プロジェクトロケーションとロケーションタイトルを入力する。</a:t>
            </a:r>
            <a:r>
              <a:rPr kumimoji="1" lang="en-US" altLang="ja-JP" sz="1600" b="1" dirty="0"/>
              <a:t>Create user </a:t>
            </a:r>
            <a:r>
              <a:rPr kumimoji="1" lang="en-US" altLang="ja-JP" sz="1600" b="1" dirty="0" err="1"/>
              <a:t>mapset</a:t>
            </a:r>
            <a:r>
              <a:rPr kumimoji="1" lang="ja-JP" altLang="en-US" sz="1600" b="1" dirty="0"/>
              <a:t>にチェックをつけ、次</a:t>
            </a:r>
            <a:r>
              <a:rPr kumimoji="1" lang="ja-JP" altLang="en-US" sz="1600" b="1" dirty="0" err="1"/>
              <a:t>へを</a:t>
            </a:r>
            <a:r>
              <a:rPr kumimoji="1" lang="ja-JP" altLang="en-US" sz="1600" b="1" dirty="0"/>
              <a:t>クリックする</a:t>
            </a:r>
            <a:endParaRPr lang="en-US" altLang="ja-JP" sz="1600" b="1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="" xmlns:a16="http://schemas.microsoft.com/office/drawing/2014/main" id="{9C0D6773-37AB-4C17-8384-31036C035DA3}"/>
              </a:ext>
            </a:extLst>
          </p:cNvPr>
          <p:cNvSpPr/>
          <p:nvPr/>
        </p:nvSpPr>
        <p:spPr>
          <a:xfrm>
            <a:off x="5596401" y="2857500"/>
            <a:ext cx="1303359" cy="2057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="" xmlns:a16="http://schemas.microsoft.com/office/drawing/2014/main" id="{D791ADDD-3807-446B-B4E0-5F904AFE1607}"/>
              </a:ext>
            </a:extLst>
          </p:cNvPr>
          <p:cNvSpPr/>
          <p:nvPr/>
        </p:nvSpPr>
        <p:spPr>
          <a:xfrm>
            <a:off x="1582878" y="2545943"/>
            <a:ext cx="510617" cy="1780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="" xmlns:a16="http://schemas.microsoft.com/office/drawing/2014/main" id="{29B7EA97-A731-46DF-A2AF-94BBB00C7CBC}"/>
              </a:ext>
            </a:extLst>
          </p:cNvPr>
          <p:cNvCxnSpPr>
            <a:stCxn id="6" idx="3"/>
          </p:cNvCxnSpPr>
          <p:nvPr/>
        </p:nvCxnSpPr>
        <p:spPr>
          <a:xfrm>
            <a:off x="2093495" y="2634946"/>
            <a:ext cx="1443789" cy="3873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="" xmlns:a16="http://schemas.microsoft.com/office/drawing/2014/main" id="{6528C987-0F35-41DE-8149-6990BDB29D80}"/>
              </a:ext>
            </a:extLst>
          </p:cNvPr>
          <p:cNvSpPr/>
          <p:nvPr/>
        </p:nvSpPr>
        <p:spPr>
          <a:xfrm>
            <a:off x="5630779" y="2218623"/>
            <a:ext cx="2396690" cy="1636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="" xmlns:a16="http://schemas.microsoft.com/office/drawing/2014/main" id="{B7627C8D-57DF-4FDA-81EB-2B5D6EE81E11}"/>
              </a:ext>
            </a:extLst>
          </p:cNvPr>
          <p:cNvSpPr/>
          <p:nvPr/>
        </p:nvSpPr>
        <p:spPr>
          <a:xfrm>
            <a:off x="5630779" y="2488131"/>
            <a:ext cx="495701" cy="1636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="" xmlns:a16="http://schemas.microsoft.com/office/drawing/2014/main" id="{8524CE13-48FA-49E6-83C7-2D96EFCDF7C2}"/>
              </a:ext>
            </a:extLst>
          </p:cNvPr>
          <p:cNvSpPr/>
          <p:nvPr/>
        </p:nvSpPr>
        <p:spPr>
          <a:xfrm>
            <a:off x="7724751" y="4466122"/>
            <a:ext cx="552975" cy="2117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005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="" xmlns:a16="http://schemas.microsoft.com/office/drawing/2014/main" id="{C8CEF606-E40F-4DAC-89A8-62B978BA1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93" y="246354"/>
            <a:ext cx="7600014" cy="4657738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="" xmlns:a16="http://schemas.microsoft.com/office/drawing/2014/main" id="{CB87CC71-5A29-4FFF-B799-71F9ED4E12EC}"/>
              </a:ext>
            </a:extLst>
          </p:cNvPr>
          <p:cNvSpPr/>
          <p:nvPr/>
        </p:nvSpPr>
        <p:spPr>
          <a:xfrm>
            <a:off x="2293495" y="1409075"/>
            <a:ext cx="1401580" cy="28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1DBF254D-BA2F-4741-9787-01D7FE0C9CF2}"/>
              </a:ext>
            </a:extLst>
          </p:cNvPr>
          <p:cNvSpPr/>
          <p:nvPr/>
        </p:nvSpPr>
        <p:spPr>
          <a:xfrm>
            <a:off x="2108847" y="5048443"/>
            <a:ext cx="44101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/>
              <a:t>EPSG</a:t>
            </a:r>
            <a:r>
              <a:rPr lang="ja-JP" altLang="en-US" sz="1400" b="1" dirty="0"/>
              <a:t>コードを指定にチェックをつけ、次</a:t>
            </a:r>
            <a:r>
              <a:rPr lang="ja-JP" altLang="en-US" sz="1400" b="1" dirty="0" err="1"/>
              <a:t>へを</a:t>
            </a:r>
            <a:r>
              <a:rPr lang="ja-JP" altLang="en-US" sz="1400" b="1" dirty="0"/>
              <a:t>クリックする。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4054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/>
          <p:cNvSpPr txBox="1"/>
          <p:nvPr/>
        </p:nvSpPr>
        <p:spPr>
          <a:xfrm>
            <a:off x="219762" y="4886793"/>
            <a:ext cx="8047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/>
              <a:t>EPSG</a:t>
            </a:r>
            <a:r>
              <a:rPr kumimoji="1" lang="ja-JP" altLang="en-US" sz="1600" b="1" dirty="0"/>
              <a:t>を</a:t>
            </a:r>
            <a:r>
              <a:rPr kumimoji="1" lang="en-US" altLang="ja-JP" sz="1600" b="1" dirty="0"/>
              <a:t>6667</a:t>
            </a:r>
            <a:r>
              <a:rPr kumimoji="1" lang="ja-JP" altLang="en-US" sz="1600" b="1" dirty="0"/>
              <a:t>とし、次</a:t>
            </a:r>
            <a:r>
              <a:rPr kumimoji="1" lang="ja-JP" altLang="en-US" sz="1600" b="1" dirty="0" err="1"/>
              <a:t>へを</a:t>
            </a:r>
            <a:r>
              <a:rPr kumimoji="1" lang="ja-JP" altLang="en-US" sz="1600" b="1" dirty="0"/>
              <a:t>クリックする。</a:t>
            </a:r>
          </a:p>
        </p:txBody>
      </p:sp>
      <p:pic>
        <p:nvPicPr>
          <p:cNvPr id="2" name="図 1">
            <a:extLst>
              <a:ext uri="{FF2B5EF4-FFF2-40B4-BE49-F238E27FC236}">
                <a16:creationId xmlns="" xmlns:a16="http://schemas.microsoft.com/office/drawing/2014/main" id="{E323BCEE-2C06-4D32-9F77-8AABFD959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50" y="180637"/>
            <a:ext cx="7276699" cy="445959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="" xmlns:a16="http://schemas.microsoft.com/office/drawing/2014/main" id="{72B88D8E-A76B-4FDD-B21D-F59B7F817646}"/>
              </a:ext>
            </a:extLst>
          </p:cNvPr>
          <p:cNvSpPr/>
          <p:nvPr/>
        </p:nvSpPr>
        <p:spPr>
          <a:xfrm>
            <a:off x="3927423" y="1409075"/>
            <a:ext cx="644577" cy="239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973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1280</TotalTime>
  <Words>730</Words>
  <Application>Microsoft Office PowerPoint</Application>
  <PresentationFormat>画面に合わせる (16:10)</PresentationFormat>
  <Paragraphs>111</Paragraphs>
  <Slides>29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4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GRASS ビギナーズマニュアル</vt:lpstr>
      <vt:lpstr>GRASS GIS とは</vt:lpstr>
      <vt:lpstr>ダウンロード</vt:lpstr>
      <vt:lpstr>ファイル形式</vt:lpstr>
      <vt:lpstr>GRASS GISの起動</vt:lpstr>
      <vt:lpstr>ロケーションとマップセットの作成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マップセットを表示する</vt:lpstr>
      <vt:lpstr>画面説明</vt:lpstr>
      <vt:lpstr>機能説明</vt:lpstr>
      <vt:lpstr>機能説明</vt:lpstr>
      <vt:lpstr>PowerPoint プレゼンテーション</vt:lpstr>
      <vt:lpstr>PowerPoint プレゼンテーション</vt:lpstr>
      <vt:lpstr>コマンドコンソールとモジュールツリー</vt:lpstr>
      <vt:lpstr>PowerPoint プレゼンテーション</vt:lpstr>
      <vt:lpstr>PowerPoint プレゼンテーション</vt:lpstr>
      <vt:lpstr>色分け（ラスタ）</vt:lpstr>
      <vt:lpstr>PowerPoint プレゼンテーション</vt:lpstr>
      <vt:lpstr>レイアウト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参考資料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91</cp:revision>
  <dcterms:created xsi:type="dcterms:W3CDTF">2015-06-26T03:04:37Z</dcterms:created>
  <dcterms:modified xsi:type="dcterms:W3CDTF">2019-08-28T23:40:21Z</dcterms:modified>
</cp:coreProperties>
</file>